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20" r:id="rId5"/>
  </p:sldMasterIdLst>
  <p:notesMasterIdLst>
    <p:notesMasterId r:id="rId26"/>
  </p:notesMasterIdLst>
  <p:sldIdLst>
    <p:sldId id="261" r:id="rId6"/>
    <p:sldId id="286" r:id="rId7"/>
    <p:sldId id="432" r:id="rId8"/>
    <p:sldId id="421" r:id="rId9"/>
    <p:sldId id="436" r:id="rId10"/>
    <p:sldId id="437" r:id="rId11"/>
    <p:sldId id="439" r:id="rId12"/>
    <p:sldId id="440" r:id="rId13"/>
    <p:sldId id="428" r:id="rId14"/>
    <p:sldId id="435" r:id="rId15"/>
    <p:sldId id="427" r:id="rId16"/>
    <p:sldId id="341" r:id="rId17"/>
    <p:sldId id="310" r:id="rId18"/>
    <p:sldId id="443" r:id="rId19"/>
    <p:sldId id="441" r:id="rId20"/>
    <p:sldId id="262" r:id="rId21"/>
    <p:sldId id="311" r:id="rId22"/>
    <p:sldId id="264" r:id="rId23"/>
    <p:sldId id="273" r:id="rId24"/>
    <p:sldId id="283" r:id="rId2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ws Up PSA" id="{E80FB623-80B4-4690-8846-DF43849ACB36}">
          <p14:sldIdLst>
            <p14:sldId id="261"/>
            <p14:sldId id="286"/>
            <p14:sldId id="432"/>
            <p14:sldId id="421"/>
            <p14:sldId id="436"/>
            <p14:sldId id="437"/>
            <p14:sldId id="439"/>
            <p14:sldId id="440"/>
            <p14:sldId id="428"/>
            <p14:sldId id="435"/>
            <p14:sldId id="427"/>
            <p14:sldId id="341"/>
            <p14:sldId id="310"/>
            <p14:sldId id="443"/>
            <p14:sldId id="441"/>
            <p14:sldId id="262"/>
            <p14:sldId id="311"/>
            <p14:sldId id="264"/>
            <p14:sldId id="273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0F2E"/>
    <a:srgbClr val="FAC100"/>
    <a:srgbClr val="B82C35"/>
    <a:srgbClr val="B92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49"/>
    <p:restoredTop sz="93448"/>
  </p:normalViewPr>
  <p:slideViewPr>
    <p:cSldViewPr snapToGrid="0">
      <p:cViewPr varScale="1">
        <p:scale>
          <a:sx n="83" d="100"/>
          <a:sy n="83" d="100"/>
        </p:scale>
        <p:origin x="23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C3D7B-4E49-B04B-A398-AC48DB08627E}" type="datetimeFigureOut">
              <a:rPr lang="en-US" smtClean="0"/>
              <a:t>8/18/24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14740-1755-F545-9784-FB46371C0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2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4740-1755-F545-9784-FB46371C01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01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CE0461-30ED-4C8A-92E3-BDAC540A36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noFill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D6CC23DA-C76C-5FB2-92F0-B9E3AEC5EB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24900" y="5751513"/>
            <a:ext cx="29972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8EE839E-937E-D5E4-9E3B-B24B835F03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427554"/>
            <a:ext cx="12192000" cy="626204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 altLang="en-US"/>
              <a:t>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9D021FB-B125-3E01-7331-624876EC04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38948"/>
            <a:ext cx="12191999" cy="62620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rimson Roman" panose="02000503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235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EB01-02CE-6DB4-2C13-AC0CA6002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496229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934BF-DE0E-D4B3-B39D-1AD398746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17882"/>
            <a:ext cx="6172200" cy="48736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476FD-BE7B-287C-9531-45CBABC4A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890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A4A00-8E95-4437-AFBF-47469110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F7920-07FC-994F-BE71-6B87BA93353C}" type="datetimeFigureOut">
              <a:rPr lang="en-US" smtClean="0"/>
              <a:t>8/18/24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91627-BB9B-CBC5-E65F-48F681205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A9839-877D-C08C-63D0-8D980DDF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3C3-BB48-354C-AF0E-AA11B0635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7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76C7CF-BFA6-919E-F692-544596FE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F7920-07FC-994F-BE71-6B87BA93353C}" type="datetimeFigureOut">
              <a:rPr lang="en-US" smtClean="0"/>
              <a:t>8/18/24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69EAA-CCAC-54F6-9D26-419974E5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81DAF-5375-1A48-FA55-6F1BAA5A9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3C3-BB48-354C-AF0E-AA11B0635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3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CE0461-30ED-4C8A-92E3-BDAC540A36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noFill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D6CC23DA-C76C-5FB2-92F0-B9E3AEC5EB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24900" y="5751513"/>
            <a:ext cx="29972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8EE839E-937E-D5E4-9E3B-B24B835F03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427554"/>
            <a:ext cx="12192000" cy="626204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 altLang="en-US"/>
              <a:t>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9D021FB-B125-3E01-7331-624876EC04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38948"/>
            <a:ext cx="12191999" cy="62620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rimson Roman" panose="02000503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907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C83AEA-A202-D01A-CC57-800B10FCD804}"/>
              </a:ext>
            </a:extLst>
          </p:cNvPr>
          <p:cNvSpPr/>
          <p:nvPr userDrawn="1"/>
        </p:nvSpPr>
        <p:spPr>
          <a:xfrm>
            <a:off x="0" y="0"/>
            <a:ext cx="12192000" cy="804863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noFill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8423B7A7-19B9-F201-4309-8A6323B2C5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3475" y="180975"/>
            <a:ext cx="182086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8070D58-3F55-4879-C14F-4BCBFBB49E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8" y="1183377"/>
            <a:ext cx="11487150" cy="5162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rgbClr val="C00000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E3F0201F-BB07-4EFC-157E-788EEC66DF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7249" y="1759848"/>
            <a:ext cx="11487150" cy="44421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latin typeface="Crimson Roman" panose="02000503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4170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76E21-8135-FD57-0B32-89DA34373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8B0710-056E-D855-CDC4-A857338C3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6F88D-BA85-5B8C-13ED-EE82AA71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16E20-54D9-490F-B077-E6D9D3D03AFC}" type="datetimeFigureOut">
              <a:rPr lang="en-US" smtClean="0"/>
              <a:t>8/18/24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A4D56-1D7D-4761-4063-8DA38153C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D3056-2D1E-AEEF-9B9E-94486DDB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E962-C4FD-4CC2-8237-F05FB053F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86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C83AEA-A202-D01A-CC57-800B10FCD804}"/>
              </a:ext>
            </a:extLst>
          </p:cNvPr>
          <p:cNvSpPr/>
          <p:nvPr userDrawn="1"/>
        </p:nvSpPr>
        <p:spPr>
          <a:xfrm>
            <a:off x="0" y="0"/>
            <a:ext cx="12192000" cy="804863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noFill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8423B7A7-19B9-F201-4309-8A6323B2C5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3475" y="180975"/>
            <a:ext cx="182086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8070D58-3F55-4879-C14F-4BCBFBB49E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8" y="1183377"/>
            <a:ext cx="11487150" cy="5162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rgbClr val="C00000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E3F0201F-BB07-4EFC-157E-788EEC66DF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7249" y="1759848"/>
            <a:ext cx="11487150" cy="44421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latin typeface="Crimson Roman" panose="02000503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05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854027-47BA-6A79-EFBF-236486CF5D69}"/>
              </a:ext>
            </a:extLst>
          </p:cNvPr>
          <p:cNvSpPr/>
          <p:nvPr userDrawn="1"/>
        </p:nvSpPr>
        <p:spPr>
          <a:xfrm>
            <a:off x="0" y="0"/>
            <a:ext cx="12192000" cy="804863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noFill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CCE1A604-9230-40E1-C887-8C5DC7AF53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3475" y="180975"/>
            <a:ext cx="182086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E1F0DD-85C8-FF7A-8F3D-95D3DD98644B}"/>
              </a:ext>
            </a:extLst>
          </p:cNvPr>
          <p:cNvSpPr/>
          <p:nvPr userDrawn="1"/>
        </p:nvSpPr>
        <p:spPr>
          <a:xfrm>
            <a:off x="6397625" y="1468438"/>
            <a:ext cx="5265738" cy="4443412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A630BEF-8710-A56B-5328-83EA508DFE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76509" y="1630817"/>
            <a:ext cx="5267097" cy="444341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7E7A7F7E-A35B-D8F9-EECC-BC70332AFB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7" y="1406399"/>
            <a:ext cx="5738813" cy="8048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rgbClr val="C00000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1EA1CF0F-2F4D-A43A-3710-6C21BDF2FD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7249" y="2241290"/>
            <a:ext cx="5748751" cy="44421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latin typeface="Crimson Roman" panose="02000503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173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,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864D13-B458-37C0-72CB-8CEA07D5F5DC}"/>
              </a:ext>
            </a:extLst>
          </p:cNvPr>
          <p:cNvSpPr/>
          <p:nvPr userDrawn="1"/>
        </p:nvSpPr>
        <p:spPr>
          <a:xfrm>
            <a:off x="0" y="5159"/>
            <a:ext cx="12192000" cy="804862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noFill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692FB4D8-7C80-DBCF-3427-0164EA767B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3475" y="180975"/>
            <a:ext cx="182086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0CD49B-1EBE-C576-96E5-B7D6A761068D}"/>
              </a:ext>
            </a:extLst>
          </p:cNvPr>
          <p:cNvSpPr/>
          <p:nvPr userDrawn="1"/>
        </p:nvSpPr>
        <p:spPr>
          <a:xfrm>
            <a:off x="403225" y="1446213"/>
            <a:ext cx="5265738" cy="4443412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0584FC1-9D95-44DD-1C34-71F619A5E4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1418" y="1608364"/>
            <a:ext cx="5267097" cy="444341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62592337-7D29-500F-0E10-F624E18C8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01992" y="1510479"/>
            <a:ext cx="5738813" cy="8048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rgbClr val="C00000"/>
                </a:solidFill>
                <a:latin typeface="MiloOT-Bold" panose="020B0504030101020102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3FC1D806-F1E0-C246-F7F7-C72810C19C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2054" y="2345370"/>
            <a:ext cx="5748751" cy="44421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latin typeface="Crimson Roman" panose="02000503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020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802EB-D06F-DE0E-9442-D712B2BA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F7920-07FC-994F-BE71-6B87BA93353C}" type="datetimeFigureOut">
              <a:rPr lang="en-US" smtClean="0"/>
              <a:t>8/18/24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7293C-72D8-CD83-0A33-980A8E01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5D38E-A03A-6B68-1352-75E6CA313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3C3-BB48-354C-AF0E-AA11B06355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C0A62A9-1EF5-5765-1BDE-0343EEA12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427554"/>
            <a:ext cx="12192000" cy="626204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rgbClr val="C00000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 alt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59FBF8F-B710-D346-64B1-915FB6319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238948"/>
            <a:ext cx="12191999" cy="626204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Crimson Roman" panose="02000503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645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0153-891B-23D8-8761-6C92F9E1D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FDD89-27C2-376F-5905-0FA70C420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7084B-05CE-5C59-2397-9D4D0270A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F7920-07FC-994F-BE71-6B87BA93353C}" type="datetimeFigureOut">
              <a:rPr lang="en-US" smtClean="0"/>
              <a:t>8/18/24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9C047-CEE3-94A8-62E8-3E0C6DE7F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BF4E3-5A76-AFF3-A3FF-18FF531F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3C3-BB48-354C-AF0E-AA11B0635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0498-0788-8567-67E4-37F258446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04C6-158B-3CEA-BB6F-D03779208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4E17B-A2B3-4A23-6756-7B3A9EB13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00D2C-6886-4732-99B8-9B5BC77D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F7920-07FC-994F-BE71-6B87BA93353C}" type="datetimeFigureOut">
              <a:rPr lang="en-US" smtClean="0"/>
              <a:t>8/18/24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82E17-20A7-7DF2-5B19-1E6175C99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997EC-F19F-5AB5-BC48-45DDB18B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3C3-BB48-354C-AF0E-AA11B0635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1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21DE-ECC0-5C74-F903-03A6055BD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1370"/>
            <a:ext cx="10515600" cy="50467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4F6CC-8538-34D7-1434-524C32E39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10058-B67D-4199-9412-55EBE5774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4C0C7-5C5B-B77E-0C6A-94FC75C39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E918B4-E3B2-BCBB-0D79-AEDB23A482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822EBE-8ED9-1E55-F4A9-FFC566B5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F7920-07FC-994F-BE71-6B87BA93353C}" type="datetimeFigureOut">
              <a:rPr lang="en-US" smtClean="0"/>
              <a:t>8/18/24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BEB2A9-32EF-368C-94A1-4F0773A2B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C13DA-48E5-8767-9B37-B269D2A5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3C3-BB48-354C-AF0E-AA11B0635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8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F6AF1-B8C4-3BD2-2992-48F1A63C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8B04E3-9CC2-8FC3-F3FE-9E06059D2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F7920-07FC-994F-BE71-6B87BA93353C}" type="datetimeFigureOut">
              <a:rPr lang="en-US" smtClean="0"/>
              <a:t>8/18/24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A1C53-96A3-415C-CA21-BA635CF6D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06483-812E-00F4-206A-1570B0A1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3C3-BB48-354C-AF0E-AA11B0635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5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379D1E9-0441-FA5A-AB7E-AF1C7F7838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587F820-AEA1-C379-FE1C-1C70360EE7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BD2CB-79C8-FAF5-AF7E-AAE3F9F76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A4B487F-5641-374F-A390-EA57184EDFAC}" type="datetimeFigureOut">
              <a:rPr lang="en-US"/>
              <a:pPr>
                <a:defRPr/>
              </a:pPr>
              <a:t>8/18/24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77D59-CC03-1895-5F8D-FB0D90430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CE0C3-7872-C99A-057E-EA6FC270A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07A323B-0294-5843-B8F3-29D51A8483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ebuchet MS" panose="020B0703020202090204" pitchFamily="34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anose="020B070302020209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anose="020B070302020209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anose="020B070302020209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anose="020B070302020209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anose="020B070302020209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anose="020B070302020209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anose="020B070302020209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anose="020B070302020209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4EB8B4-7037-E572-34AF-E886E4A7A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8012"/>
            <a:ext cx="10515600" cy="534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64E32-E849-2E92-F37D-838F4D10D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44A1A-20BC-959C-6420-0B52490D3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F7920-07FC-994F-BE71-6B87BA93353C}" type="datetimeFigureOut">
              <a:rPr lang="en-US" smtClean="0"/>
              <a:t>8/18/24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C54AB-2AE2-3E27-B04D-33F690DF5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34C0E-23A7-408B-1E60-186438D7B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FE3C3-BB48-354C-AF0E-AA11B06355D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F6B592-5997-61D6-CC44-60A44906C973}"/>
              </a:ext>
            </a:extLst>
          </p:cNvPr>
          <p:cNvSpPr/>
          <p:nvPr userDrawn="1"/>
        </p:nvSpPr>
        <p:spPr>
          <a:xfrm>
            <a:off x="0" y="5159"/>
            <a:ext cx="12192000" cy="804862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noFill/>
            </a:endParaRP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EF0E3400-6FEE-E6AD-DCE6-54D9C7E703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3475" y="180975"/>
            <a:ext cx="182086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72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30" r:id="rId9"/>
    <p:sldLayoutId id="2147483732" r:id="rId10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C00000"/>
          </a:solidFill>
          <a:latin typeface="Trebuchet MS" panose="020B070302020209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rimson Roman" panose="020005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rimson Roman" panose="020005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rimson Roman" panose="020005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rimson Roman" panose="020005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rimson Roman" panose="020005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n a cover&#10;&#10;Description automatically generated with medium confidence">
            <a:extLst>
              <a:ext uri="{FF2B5EF4-FFF2-40B4-BE49-F238E27FC236}">
                <a16:creationId xmlns:a16="http://schemas.microsoft.com/office/drawing/2014/main" id="{E0120B0D-8B69-F0F3-A684-178526A5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0883"/>
      </p:ext>
    </p:extLst>
  </p:cSld>
  <p:clrMapOvr>
    <a:masterClrMapping/>
  </p:clrMapOvr>
  <p:transition spd="slow" advClick="0" advTm="7000">
    <p:wheel spokes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EB361A-871C-CC2C-33A7-80D27EFA5D73}"/>
              </a:ext>
            </a:extLst>
          </p:cNvPr>
          <p:cNvSpPr txBox="1"/>
          <p:nvPr/>
        </p:nvSpPr>
        <p:spPr>
          <a:xfrm>
            <a:off x="2489971" y="536461"/>
            <a:ext cx="925648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COMING UP NEXT WEEK: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Cultural Taste of Houston (Tuesday)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Commuter Movie Night (Tuesday)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Rec Fest (Tuesday)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Shasta’s Open House (Wednesday &amp; Thursday)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Welcome to Houston (Wednesday)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Greek-a-Palooza (Wednesday)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Shasta’s Night Out (Thursday)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WOW Day of Service (Friday)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Healthy Tailgate (Saturday)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7132BB-DF10-6D82-6128-CBAC621ADAB4}"/>
              </a:ext>
            </a:extLst>
          </p:cNvPr>
          <p:cNvSpPr txBox="1"/>
          <p:nvPr/>
        </p:nvSpPr>
        <p:spPr>
          <a:xfrm rot="16200000">
            <a:off x="-447003" y="1293739"/>
            <a:ext cx="3539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WEEKS OF WELCOME!</a:t>
            </a:r>
          </a:p>
        </p:txBody>
      </p:sp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817296F-EB41-D8F5-96AA-EB742A4410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46" y="4222825"/>
            <a:ext cx="2081332" cy="208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04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4000">
        <p:fade/>
      </p:transition>
    </mc:Choice>
    <mc:Fallback>
      <p:transition spd="med" advClick="0" advTm="14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3983CF-30AD-4EEB-B251-59690A2207AE}"/>
              </a:ext>
            </a:extLst>
          </p:cNvPr>
          <p:cNvGrpSpPr/>
          <p:nvPr/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026" name="Picture 2" descr="May be an image of 8 people, fire, crowd and text">
              <a:extLst>
                <a:ext uri="{FF2B5EF4-FFF2-40B4-BE49-F238E27FC236}">
                  <a16:creationId xmlns:a16="http://schemas.microsoft.com/office/drawing/2014/main" id="{D8ADB005-5661-4209-3263-0A481A7E1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" y="0"/>
              <a:ext cx="5706622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ay be an image of 1 person and crowd">
              <a:extLst>
                <a:ext uri="{FF2B5EF4-FFF2-40B4-BE49-F238E27FC236}">
                  <a16:creationId xmlns:a16="http://schemas.microsoft.com/office/drawing/2014/main" id="{96DEE6B1-1274-4346-8DEC-9441CD39BA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6623" y="2757425"/>
              <a:ext cx="3279511" cy="410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ay be an image of 5 people, people playing football and text">
              <a:extLst>
                <a:ext uri="{FF2B5EF4-FFF2-40B4-BE49-F238E27FC236}">
                  <a16:creationId xmlns:a16="http://schemas.microsoft.com/office/drawing/2014/main" id="{10405D54-169B-07C7-E295-8C4B93233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2488" y="2757425"/>
              <a:ext cx="3279511" cy="410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Banner for Football. Game is 6PM, Saturday, August 31">
              <a:extLst>
                <a:ext uri="{FF2B5EF4-FFF2-40B4-BE49-F238E27FC236}">
                  <a16:creationId xmlns:a16="http://schemas.microsoft.com/office/drawing/2014/main" id="{A207489A-9C44-B392-E0E9-36712CF9E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115" y="1940646"/>
              <a:ext cx="7441770" cy="148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qr code with a few squares&#10;&#10;Description automatically generated">
              <a:extLst>
                <a:ext uri="{FF2B5EF4-FFF2-40B4-BE49-F238E27FC236}">
                  <a16:creationId xmlns:a16="http://schemas.microsoft.com/office/drawing/2014/main" id="{EBAA09BB-4360-EEE7-02EA-3F79324CF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51114" y="573437"/>
              <a:ext cx="1991932" cy="199928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8E1D25-E56E-0651-B286-9D63A994CCC2}"/>
                </a:ext>
              </a:extLst>
            </p:cNvPr>
            <p:cNvSpPr txBox="1"/>
            <p:nvPr/>
          </p:nvSpPr>
          <p:spPr>
            <a:xfrm>
              <a:off x="5966846" y="495860"/>
              <a:ext cx="385003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Cheer on our </a:t>
              </a:r>
              <a:r>
                <a:rPr lang="en-US" sz="3200" b="1" dirty="0" err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Coogs</a:t>
              </a:r>
              <a:r>
                <a:rPr lang="en-US" sz="32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 at the 1</a:t>
              </a:r>
              <a:r>
                <a:rPr lang="en-US" sz="3200" b="1" baseline="300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st</a:t>
              </a:r>
              <a:r>
                <a:rPr lang="en-US" sz="32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 Game!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9311564"/>
      </p:ext>
    </p:extLst>
  </p:cSld>
  <p:clrMapOvr>
    <a:masterClrMapping/>
  </p:clrMapOvr>
  <p:transition spd="slow" advClick="0" advTm="14000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1CEA49-502A-E313-6B3D-47BE576BC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" y="1134749"/>
            <a:ext cx="12192000" cy="567069"/>
          </a:xfrm>
        </p:spPr>
        <p:txBody>
          <a:bodyPr/>
          <a:lstStyle/>
          <a:p>
            <a:r>
              <a:rPr lang="en-US" sz="4000" dirty="0"/>
              <a:t>Upcoming Athletic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13F28-0CFF-EE25-CB8E-A504347FFF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" y="4897255"/>
            <a:ext cx="12191999" cy="567069"/>
          </a:xfrm>
        </p:spPr>
        <p:txBody>
          <a:bodyPr>
            <a:normAutofit fontScale="92500" lnSpcReduction="20000"/>
          </a:bodyPr>
          <a:lstStyle/>
          <a:p>
            <a:r>
              <a:rPr lang="en-US" sz="4400" b="1" dirty="0" err="1"/>
              <a:t>UHCougars.com</a:t>
            </a:r>
            <a:endParaRPr lang="en-US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CF7F2-7456-4E09-FE24-DA08ABB76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6748" y="1969898"/>
            <a:ext cx="2638502" cy="265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B5AD7-F25B-B59D-2D7A-4CAACE9B6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E3133D-1CD2-15F2-0911-1EF4B9716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7731"/>
            <a:ext cx="12192000" cy="626204"/>
          </a:xfrm>
        </p:spPr>
        <p:txBody>
          <a:bodyPr/>
          <a:lstStyle/>
          <a:p>
            <a:r>
              <a:rPr lang="en-US" sz="5400" b="1" dirty="0"/>
              <a:t>Show Your Cougar Spirit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ACE50-B2A0-3E36-4413-06EF758514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2" y="1653215"/>
            <a:ext cx="5440100" cy="2791463"/>
          </a:xfrm>
        </p:spPr>
        <p:txBody>
          <a:bodyPr/>
          <a:lstStyle/>
          <a:p>
            <a:pPr algn="l"/>
            <a:r>
              <a:rPr lang="en-US" b="1" dirty="0"/>
              <a:t>Find info about: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Red Friday Selfie Spots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T-shirt giveaways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UH Dining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Challenges and contests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group of people in red shirts&#10;&#10;Description automatically generated">
            <a:extLst>
              <a:ext uri="{FF2B5EF4-FFF2-40B4-BE49-F238E27FC236}">
                <a16:creationId xmlns:a16="http://schemas.microsoft.com/office/drawing/2014/main" id="{51BA9D9F-4C0F-83B8-DAA0-D8651079F9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53214"/>
            <a:ext cx="6220907" cy="3620476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2CB0AF6-979E-C438-3360-1AACE749BD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1" y="4589771"/>
            <a:ext cx="1909822" cy="1921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E20EC-9AF7-79A7-43AC-76720AA368FB}"/>
              </a:ext>
            </a:extLst>
          </p:cNvPr>
          <p:cNvSpPr txBox="1"/>
          <p:nvPr/>
        </p:nvSpPr>
        <p:spPr>
          <a:xfrm>
            <a:off x="2994951" y="5501762"/>
            <a:ext cx="33069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1" dirty="0" err="1">
                <a:solidFill>
                  <a:schemeClr val="bg1"/>
                </a:solidFill>
              </a:rPr>
              <a:t>uh.edu</a:t>
            </a:r>
            <a:r>
              <a:rPr lang="en-US" sz="3200" b="1" dirty="0">
                <a:solidFill>
                  <a:schemeClr val="bg1"/>
                </a:solidFill>
              </a:rPr>
              <a:t>/</a:t>
            </a:r>
            <a:r>
              <a:rPr lang="en-US" sz="3200" b="1" dirty="0" err="1">
                <a:solidFill>
                  <a:schemeClr val="bg1"/>
                </a:solidFill>
              </a:rPr>
              <a:t>dsa</a:t>
            </a:r>
            <a:r>
              <a:rPr lang="en-US" sz="3200" b="1" dirty="0">
                <a:solidFill>
                  <a:schemeClr val="bg1"/>
                </a:solidFill>
              </a:rPr>
              <a:t>/</a:t>
            </a:r>
            <a:r>
              <a:rPr lang="en-US" sz="3200" b="1" dirty="0" err="1">
                <a:solidFill>
                  <a:schemeClr val="bg1"/>
                </a:solidFill>
              </a:rPr>
              <a:t>crf</a:t>
            </a:r>
            <a:r>
              <a:rPr lang="en-US" sz="3200" b="1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87734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oster for a sports event&#10;&#10;Description automatically generated">
            <a:extLst>
              <a:ext uri="{FF2B5EF4-FFF2-40B4-BE49-F238E27FC236}">
                <a16:creationId xmlns:a16="http://schemas.microsoft.com/office/drawing/2014/main" id="{2AE677E1-1822-A7CA-4D5E-2D05817FA3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542" y="0"/>
            <a:ext cx="6229444" cy="6858000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A4A2442-FA98-5BEE-58DC-687AAA96D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72829" y="859327"/>
            <a:ext cx="4649118" cy="567069"/>
          </a:xfrm>
        </p:spPr>
        <p:txBody>
          <a:bodyPr/>
          <a:lstStyle/>
          <a:p>
            <a:r>
              <a:rPr lang="en-US" sz="9600" dirty="0"/>
              <a:t>SAVE THE DATE</a:t>
            </a:r>
          </a:p>
        </p:txBody>
      </p:sp>
    </p:spTree>
    <p:extLst>
      <p:ext uri="{BB962C8B-B14F-4D97-AF65-F5344CB8AC3E}">
        <p14:creationId xmlns:p14="http://schemas.microsoft.com/office/powerpoint/2010/main" val="273963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2B081-D50C-3921-A003-C8F0396A2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F847F-AE0C-92EF-BDB8-7AD4283300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38A4CC-E05C-AE96-E0E2-CB7135BAA7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BF33C4-D6D4-9A0E-A345-32CABFF4D985}"/>
              </a:ext>
            </a:extLst>
          </p:cNvPr>
          <p:cNvSpPr txBox="1"/>
          <p:nvPr/>
        </p:nvSpPr>
        <p:spPr>
          <a:xfrm>
            <a:off x="261750" y="-61147"/>
            <a:ext cx="6441750" cy="530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  <a:latin typeface="MiloOT-Bold" panose="020B0804030101020102" pitchFamily="34" charset="0"/>
              </a:rPr>
              <a:t>Fitness &amp; Red Zones: </a:t>
            </a:r>
            <a:r>
              <a:rPr lang="en-US" sz="4400" dirty="0">
                <a:solidFill>
                  <a:schemeClr val="bg1"/>
                </a:solidFill>
                <a:latin typeface="MiloOT-MediIta" panose="020B0604030101020102" pitchFamily="34" charset="0"/>
              </a:rPr>
              <a:t>open to serve the </a:t>
            </a:r>
          </a:p>
          <a:p>
            <a:pPr>
              <a:lnSpc>
                <a:spcPct val="150000"/>
              </a:lnSpc>
            </a:pPr>
            <a:r>
              <a:rPr lang="en-US" sz="4400" dirty="0">
                <a:solidFill>
                  <a:schemeClr val="bg1"/>
                </a:solidFill>
                <a:latin typeface="MiloOT-MediIta" panose="020B0604030101020102" pitchFamily="34" charset="0"/>
              </a:rPr>
              <a:t>wellness needs</a:t>
            </a:r>
          </a:p>
          <a:p>
            <a:pPr>
              <a:lnSpc>
                <a:spcPct val="150000"/>
              </a:lnSpc>
            </a:pPr>
            <a:r>
              <a:rPr lang="en-US" sz="4400" dirty="0">
                <a:solidFill>
                  <a:schemeClr val="bg1"/>
                </a:solidFill>
                <a:latin typeface="MiloOT-MediIta" panose="020B0604030101020102" pitchFamily="34" charset="0"/>
              </a:rPr>
              <a:t>of each </a:t>
            </a:r>
          </a:p>
          <a:p>
            <a:pPr>
              <a:lnSpc>
                <a:spcPct val="150000"/>
              </a:lnSpc>
            </a:pPr>
            <a:r>
              <a:rPr lang="en-US" sz="4400" dirty="0">
                <a:solidFill>
                  <a:schemeClr val="bg1"/>
                </a:solidFill>
                <a:latin typeface="MiloOT-MediIta" panose="020B0604030101020102" pitchFamily="34" charset="0"/>
              </a:rPr>
              <a:t>UH Student!</a:t>
            </a:r>
          </a:p>
        </p:txBody>
      </p:sp>
      <p:pic>
        <p:nvPicPr>
          <p:cNvPr id="7" name="Picture 6" descr="A gym with weights and a mirror&#10;&#10;Description automatically generated">
            <a:extLst>
              <a:ext uri="{FF2B5EF4-FFF2-40B4-BE49-F238E27FC236}">
                <a16:creationId xmlns:a16="http://schemas.microsoft.com/office/drawing/2014/main" id="{A3D4A164-D7E6-366E-D961-8B55A30FE0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7548" y="281396"/>
            <a:ext cx="4574442" cy="3049628"/>
          </a:xfrm>
          <a:prstGeom prst="rect">
            <a:avLst/>
          </a:prstGeom>
        </p:spPr>
      </p:pic>
      <p:pic>
        <p:nvPicPr>
          <p:cNvPr id="9" name="Picture 8" descr="A gym equipment in a room&#10;&#10;Description automatically generated">
            <a:extLst>
              <a:ext uri="{FF2B5EF4-FFF2-40B4-BE49-F238E27FC236}">
                <a16:creationId xmlns:a16="http://schemas.microsoft.com/office/drawing/2014/main" id="{58C12303-C6D0-18C6-36A3-2F4B76C247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7548" y="3576945"/>
            <a:ext cx="4552701" cy="3035134"/>
          </a:xfrm>
          <a:prstGeom prst="rect">
            <a:avLst/>
          </a:prstGeom>
        </p:spPr>
      </p:pic>
      <p:pic>
        <p:nvPicPr>
          <p:cNvPr id="13" name="Picture 12" descr="A circular object with black and white text&#10;&#10;Description automatically generated">
            <a:extLst>
              <a:ext uri="{FF2B5EF4-FFF2-40B4-BE49-F238E27FC236}">
                <a16:creationId xmlns:a16="http://schemas.microsoft.com/office/drawing/2014/main" id="{C65FA4EE-E9D9-EB8F-5165-6C613B50CB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2625" y="1955032"/>
            <a:ext cx="3783766" cy="37837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BD76B0C-37AC-5B0F-5CB1-F0BF89C99003}"/>
              </a:ext>
            </a:extLst>
          </p:cNvPr>
          <p:cNvSpPr/>
          <p:nvPr/>
        </p:nvSpPr>
        <p:spPr>
          <a:xfrm>
            <a:off x="1027065" y="5814619"/>
            <a:ext cx="558415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UH.EDU/RECREATION</a:t>
            </a:r>
          </a:p>
        </p:txBody>
      </p:sp>
    </p:spTree>
    <p:extLst>
      <p:ext uri="{BB962C8B-B14F-4D97-AF65-F5344CB8AC3E}">
        <p14:creationId xmlns:p14="http://schemas.microsoft.com/office/powerpoint/2010/main" val="130516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8000">
        <p:fade/>
      </p:transition>
    </mc:Choice>
    <mc:Fallback>
      <p:transition spd="med" advClick="0" advTm="8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0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218E1E-006B-EB37-7CC7-E7FB74B53721}"/>
              </a:ext>
            </a:extLst>
          </p:cNvPr>
          <p:cNvSpPr txBox="1"/>
          <p:nvPr/>
        </p:nvSpPr>
        <p:spPr>
          <a:xfrm>
            <a:off x="-1" y="5598594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9D9"/>
                </a:solidFill>
                <a:latin typeface="League Gothic" panose="00000500000000000000" pitchFamily="50" charset="0"/>
              </a:rPr>
              <a:t>Looking for peer perspective to help you navigate college life?  </a:t>
            </a:r>
          </a:p>
          <a:p>
            <a:pPr algn="ctr"/>
            <a:r>
              <a:rPr lang="en-US" sz="2800" dirty="0">
                <a:solidFill>
                  <a:srgbClr val="FFF9D9"/>
                </a:solidFill>
                <a:latin typeface="League Gothic" panose="00000500000000000000" pitchFamily="50" charset="0"/>
              </a:rPr>
              <a:t>Scan the QR code to learn more about Peer Assistant Leader (PAL) coaching.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017B1A-B486-5F83-E299-AAB71AF6073A}"/>
              </a:ext>
            </a:extLst>
          </p:cNvPr>
          <p:cNvGrpSpPr/>
          <p:nvPr/>
        </p:nvGrpSpPr>
        <p:grpSpPr>
          <a:xfrm>
            <a:off x="678863" y="880753"/>
            <a:ext cx="10834273" cy="4534961"/>
            <a:chOff x="678863" y="959131"/>
            <a:chExt cx="10834273" cy="4534961"/>
          </a:xfrm>
        </p:grpSpPr>
        <p:pic>
          <p:nvPicPr>
            <p:cNvPr id="6" name="Picture 5" descr="A group of people standing together&#10;&#10;Description automatically generated">
              <a:extLst>
                <a:ext uri="{FF2B5EF4-FFF2-40B4-BE49-F238E27FC236}">
                  <a16:creationId xmlns:a16="http://schemas.microsoft.com/office/drawing/2014/main" id="{70C4F1EC-0EF7-F1AB-16C5-E1FC4F8C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8863" y="959131"/>
              <a:ext cx="10834273" cy="453496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FC4ED9-69E3-F210-BCA3-4993CAC5D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156" y="2994053"/>
              <a:ext cx="2397713" cy="2397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5331052"/>
      </p:ext>
    </p:extLst>
  </p:cSld>
  <p:clrMapOvr>
    <a:masterClrMapping/>
  </p:clrMapOvr>
  <p:transition spd="slow" advClick="0" advTm="8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C3DC5-8FCC-6006-07DA-A6E20CECA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een and white advertisement&#10;&#10;Description automatically generated">
            <a:extLst>
              <a:ext uri="{FF2B5EF4-FFF2-40B4-BE49-F238E27FC236}">
                <a16:creationId xmlns:a16="http://schemas.microsoft.com/office/drawing/2014/main" id="{D09FCD1C-DF31-4238-29E2-7045F27D2D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255" y="225706"/>
            <a:ext cx="11389489" cy="640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02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8000">
        <p:fade/>
      </p:transition>
    </mc:Choice>
    <mc:Fallback>
      <p:transition spd="med" advClick="0" advTm="8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3&#10;cell&#10;phones&#10;with&#10;welltrack&#10;boost&#10;tools ">
            <a:extLst>
              <a:ext uri="{FF2B5EF4-FFF2-40B4-BE49-F238E27FC236}">
                <a16:creationId xmlns:a16="http://schemas.microsoft.com/office/drawing/2014/main" id="{7A544FE8-6EC5-8827-78B0-EB60BC4BB1F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74523-216A-0F72-B57A-DE6EE2D2DD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err="1">
                <a:latin typeface="MiloOT-Bold"/>
              </a:rPr>
              <a:t>welltrack</a:t>
            </a:r>
            <a:r>
              <a:rPr lang="en-US" sz="3600" dirty="0">
                <a:latin typeface="MiloOT-Bold"/>
              </a:rPr>
              <a:t> boost App</a:t>
            </a:r>
            <a:endParaRPr lang="en-US" sz="3600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7024B-7A08-9A21-4673-AB7AEB6221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648" y="2345370"/>
            <a:ext cx="5745157" cy="1922536"/>
          </a:xfrm>
        </p:spPr>
        <p:txBody>
          <a:bodyPr/>
          <a:lstStyle/>
          <a:p>
            <a:r>
              <a:rPr lang="en-US" sz="1500" dirty="0">
                <a:solidFill>
                  <a:srgbClr val="111111"/>
                </a:solidFill>
                <a:latin typeface="Crimson Roman"/>
              </a:rPr>
              <a:t>We are excited to announce that UH students can join FOR FREE the community of over 1,000,000 students who have access to </a:t>
            </a:r>
            <a:r>
              <a:rPr lang="en-US" sz="1500" dirty="0" err="1">
                <a:solidFill>
                  <a:srgbClr val="111111"/>
                </a:solidFill>
                <a:latin typeface="Crimson Roman"/>
              </a:rPr>
              <a:t>welltrack</a:t>
            </a:r>
            <a:r>
              <a:rPr lang="en-US" sz="1500" dirty="0">
                <a:solidFill>
                  <a:srgbClr val="111111"/>
                </a:solidFill>
                <a:latin typeface="Crimson Roman"/>
              </a:rPr>
              <a:t> boost.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500" b="1" dirty="0">
                <a:solidFill>
                  <a:srgbClr val="111111"/>
                </a:solidFill>
                <a:latin typeface="Crimson Roman"/>
              </a:rPr>
              <a:t>Download the </a:t>
            </a:r>
            <a:r>
              <a:rPr lang="en-US" sz="1500" b="1" dirty="0" err="1">
                <a:solidFill>
                  <a:srgbClr val="111111"/>
                </a:solidFill>
                <a:latin typeface="Crimson Roman"/>
              </a:rPr>
              <a:t>welltrack</a:t>
            </a:r>
            <a:r>
              <a:rPr lang="en-US" sz="1500" b="1" dirty="0">
                <a:solidFill>
                  <a:srgbClr val="111111"/>
                </a:solidFill>
                <a:latin typeface="Crimson Roman"/>
              </a:rPr>
              <a:t> boost app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sz="1500" b="1" dirty="0">
                <a:solidFill>
                  <a:srgbClr val="111111"/>
                </a:solidFill>
                <a:latin typeface="Crimson Roman"/>
              </a:rPr>
              <a:t>Register for an account with your @COUGARNET.uh.edu email address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26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8000">
        <p:fade/>
      </p:transition>
    </mc:Choice>
    <mc:Fallback>
      <p:transition spd="med" advClick="0" advTm="8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448D452-5896-556B-909C-49718DF482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0"/>
          <a:stretch/>
        </p:blipFill>
        <p:spPr>
          <a:xfrm>
            <a:off x="2741364" y="1149887"/>
            <a:ext cx="9169715" cy="508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37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8000">
        <p:fade/>
      </p:transition>
    </mc:Choice>
    <mc:Fallback>
      <p:transition spd="med" advClick="0" advTm="8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137299-A63A-811A-DD75-5CE7392592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672832"/>
            <a:ext cx="12192000" cy="626204"/>
          </a:xfrm>
        </p:spPr>
        <p:txBody>
          <a:bodyPr/>
          <a:lstStyle/>
          <a:p>
            <a:r>
              <a:rPr lang="en-US" sz="7200" dirty="0">
                <a:latin typeface="Trebuchet MS"/>
              </a:rPr>
              <a:t>What is Paws Up Profs?</a:t>
            </a:r>
            <a:endParaRPr lang="en-US" sz="7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AA273-5E6E-384D-B61A-DFC4D3E9E0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1100" y="2936435"/>
            <a:ext cx="9778999" cy="1839846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latin typeface="Crimson Roman"/>
              </a:rPr>
              <a:t>PUP is an organization of UH faculty helping to spread the word about campus-wide events and encouraging Cougar spirit. Typically, we don’t plan the events, but we are helping to share the information.</a:t>
            </a:r>
          </a:p>
        </p:txBody>
      </p:sp>
    </p:spTree>
    <p:extLst>
      <p:ext uri="{BB962C8B-B14F-4D97-AF65-F5344CB8AC3E}">
        <p14:creationId xmlns:p14="http://schemas.microsoft.com/office/powerpoint/2010/main" val="393882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48E4CA-AF04-EF11-5E09-45C7FDD346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8230" y="575187"/>
            <a:ext cx="11119650" cy="1652975"/>
          </a:xfrm>
        </p:spPr>
        <p:txBody>
          <a:bodyPr/>
          <a:lstStyle/>
          <a:p>
            <a:r>
              <a:rPr lang="en-US" dirty="0"/>
              <a:t>This has been your Paws Up Profs PSA.</a:t>
            </a:r>
          </a:p>
          <a:p>
            <a:r>
              <a:rPr lang="en-US" dirty="0"/>
              <a:t>Thank you for your attention.</a:t>
            </a:r>
          </a:p>
          <a:p>
            <a:r>
              <a:rPr lang="en-US" dirty="0"/>
              <a:t>Have a great semester, &amp;</a:t>
            </a:r>
          </a:p>
          <a:p>
            <a:r>
              <a:rPr lang="en-US" sz="6600" b="1" dirty="0"/>
              <a:t>GO COOGS!</a:t>
            </a:r>
          </a:p>
        </p:txBody>
      </p:sp>
      <p:pic>
        <p:nvPicPr>
          <p:cNvPr id="3" name="Picture 2" descr="Shasta studying with books and Paws Up Profs University of Houston text&#10;">
            <a:extLst>
              <a:ext uri="{FF2B5EF4-FFF2-40B4-BE49-F238E27FC236}">
                <a16:creationId xmlns:a16="http://schemas.microsoft.com/office/drawing/2014/main" id="{79EC3280-9BB0-CEA6-1738-07699F0A42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692" y="3274763"/>
            <a:ext cx="3308616" cy="330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8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8000">
        <p:fade/>
      </p:transition>
    </mc:Choice>
    <mc:Fallback>
      <p:transition spd="med" advClick="0" advTm="8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8D6F9-7CB5-6268-1E07-8722A9A951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12451" y="392251"/>
            <a:ext cx="2772552" cy="626204"/>
          </a:xfrm>
        </p:spPr>
        <p:txBody>
          <a:bodyPr/>
          <a:lstStyle/>
          <a:p>
            <a:r>
              <a:rPr lang="en-US" dirty="0"/>
              <a:t>You make us Cougar Proud!</a:t>
            </a:r>
          </a:p>
        </p:txBody>
      </p:sp>
      <p:pic>
        <p:nvPicPr>
          <p:cNvPr id="3074" name="Picture 2" descr="May be an image of 1 person and text">
            <a:extLst>
              <a:ext uri="{FF2B5EF4-FFF2-40B4-BE49-F238E27FC236}">
                <a16:creationId xmlns:a16="http://schemas.microsoft.com/office/drawing/2014/main" id="{47D36595-F0C2-E8B0-DE99-B3CC5148D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283" y="203218"/>
            <a:ext cx="3285171" cy="328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y be an image of 7 people and text">
            <a:extLst>
              <a:ext uri="{FF2B5EF4-FFF2-40B4-BE49-F238E27FC236}">
                <a16:creationId xmlns:a16="http://schemas.microsoft.com/office/drawing/2014/main" id="{B1CEC64A-C443-FF92-F883-AC9FF7A9D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Two athletes standing together with their arms around each other&#10;&#10;Description automatically generated">
            <a:extLst>
              <a:ext uri="{FF2B5EF4-FFF2-40B4-BE49-F238E27FC236}">
                <a16:creationId xmlns:a16="http://schemas.microsoft.com/office/drawing/2014/main" id="{6BC0E699-A524-00A8-D102-7279B311FE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8996" y="2329042"/>
            <a:ext cx="3953004" cy="3022658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EA1E2FA-C77C-19FE-1EFE-E2734AB891D1}"/>
              </a:ext>
            </a:extLst>
          </p:cNvPr>
          <p:cNvSpPr txBox="1">
            <a:spLocks/>
          </p:cNvSpPr>
          <p:nvPr/>
        </p:nvSpPr>
        <p:spPr>
          <a:xfrm>
            <a:off x="5720283" y="3840371"/>
            <a:ext cx="2284830" cy="6262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rimson Roman" panose="02000503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rimson Roman" panose="02000503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rimson Roman" panose="02000503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rimson Roman" panose="02000503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Congrats to our Olympic Cougars!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94809-90DF-B115-3774-741893B62E5D}"/>
              </a:ext>
            </a:extLst>
          </p:cNvPr>
          <p:cNvSpPr txBox="1"/>
          <p:nvPr/>
        </p:nvSpPr>
        <p:spPr>
          <a:xfrm>
            <a:off x="5720283" y="6015956"/>
            <a:ext cx="269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Source: UH Athletics Facebook Page</a:t>
            </a:r>
          </a:p>
        </p:txBody>
      </p:sp>
    </p:spTree>
    <p:extLst>
      <p:ext uri="{BB962C8B-B14F-4D97-AF65-F5344CB8AC3E}">
        <p14:creationId xmlns:p14="http://schemas.microsoft.com/office/powerpoint/2010/main" val="34739515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10000">
        <p15:prstTrans prst="curtains"/>
      </p:transition>
    </mc:Choice>
    <mc:Fallback>
      <p:transition spd="slow" advClick="0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EB361A-871C-CC2C-33A7-80D27EFA5D73}"/>
              </a:ext>
            </a:extLst>
          </p:cNvPr>
          <p:cNvSpPr txBox="1"/>
          <p:nvPr/>
        </p:nvSpPr>
        <p:spPr>
          <a:xfrm>
            <a:off x="8742218" y="1977803"/>
            <a:ext cx="32419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Giveaways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Free Food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Parties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7132BB-DF10-6D82-6128-CBAC621ADAB4}"/>
              </a:ext>
            </a:extLst>
          </p:cNvPr>
          <p:cNvSpPr txBox="1"/>
          <p:nvPr/>
        </p:nvSpPr>
        <p:spPr>
          <a:xfrm>
            <a:off x="537882" y="374073"/>
            <a:ext cx="11293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WEEKS OF WELCOME!</a:t>
            </a:r>
          </a:p>
        </p:txBody>
      </p:sp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817296F-EB41-D8F5-96AA-EB742A441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729" y="1977803"/>
            <a:ext cx="4178300" cy="417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EE14B2-B701-F546-FC6B-DC60590D0E9C}"/>
              </a:ext>
            </a:extLst>
          </p:cNvPr>
          <p:cNvSpPr txBox="1"/>
          <p:nvPr/>
        </p:nvSpPr>
        <p:spPr>
          <a:xfrm>
            <a:off x="537882" y="1977803"/>
            <a:ext cx="32419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</a:rPr>
              <a:t>SO MANY </a:t>
            </a:r>
            <a:r>
              <a:rPr lang="en-US" sz="3200" b="1" dirty="0">
                <a:solidFill>
                  <a:schemeClr val="bg1"/>
                </a:solidFill>
              </a:rPr>
              <a:t>awesome events for all </a:t>
            </a:r>
            <a:r>
              <a:rPr lang="en-US" sz="3200" b="1" u="sng" dirty="0">
                <a:solidFill>
                  <a:schemeClr val="bg1"/>
                </a:solidFill>
              </a:rPr>
              <a:t>new and returning students</a:t>
            </a:r>
            <a:r>
              <a:rPr lang="en-US" sz="3200" b="1" dirty="0">
                <a:solidFill>
                  <a:schemeClr val="bg1"/>
                </a:solidFill>
              </a:rPr>
              <a:t>!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Scan the code for details or visit </a:t>
            </a:r>
            <a:r>
              <a:rPr lang="en-US" sz="3200" b="1" dirty="0" err="1">
                <a:solidFill>
                  <a:schemeClr val="bg1"/>
                </a:solidFill>
              </a:rPr>
              <a:t>uh.edu</a:t>
            </a:r>
            <a:r>
              <a:rPr lang="en-US" sz="3200" b="1" dirty="0">
                <a:solidFill>
                  <a:schemeClr val="bg1"/>
                </a:solidFill>
              </a:rPr>
              <a:t>/wow</a:t>
            </a:r>
          </a:p>
        </p:txBody>
      </p:sp>
    </p:spTree>
    <p:extLst>
      <p:ext uri="{BB962C8B-B14F-4D97-AF65-F5344CB8AC3E}">
        <p14:creationId xmlns:p14="http://schemas.microsoft.com/office/powerpoint/2010/main" val="7430335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14000">
        <p15:prstTrans prst="wind"/>
      </p:transition>
    </mc:Choice>
    <mc:Fallback>
      <p:transition spd="slow" advClick="0" advTm="1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EB361A-871C-CC2C-33A7-80D27EFA5D73}"/>
              </a:ext>
            </a:extLst>
          </p:cNvPr>
          <p:cNvSpPr txBox="1"/>
          <p:nvPr/>
        </p:nvSpPr>
        <p:spPr>
          <a:xfrm>
            <a:off x="537883" y="1977803"/>
            <a:ext cx="778470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Tuesday, 8/20: Student Centers Welcome Back</a:t>
            </a:r>
          </a:p>
          <a:p>
            <a:r>
              <a:rPr lang="en-US" sz="2800" dirty="0">
                <a:solidFill>
                  <a:schemeClr val="bg1"/>
                </a:solidFill>
              </a:rPr>
              <a:t>11 am – 1 pm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Trail mix station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Balloon animals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Music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Arts &amp; crafts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Food &amp; giveaways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Free film at 1:30 pm (Jumanji: The Next Level)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7132BB-DF10-6D82-6128-CBAC621ADAB4}"/>
              </a:ext>
            </a:extLst>
          </p:cNvPr>
          <p:cNvSpPr txBox="1"/>
          <p:nvPr/>
        </p:nvSpPr>
        <p:spPr>
          <a:xfrm>
            <a:off x="537882" y="374073"/>
            <a:ext cx="11293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Tuesday Daytime</a:t>
            </a:r>
          </a:p>
        </p:txBody>
      </p:sp>
      <p:pic>
        <p:nvPicPr>
          <p:cNvPr id="3" name="Picture 2" descr="Two women wearing red hats&#10;&#10;Description automatically generated">
            <a:extLst>
              <a:ext uri="{FF2B5EF4-FFF2-40B4-BE49-F238E27FC236}">
                <a16:creationId xmlns:a16="http://schemas.microsoft.com/office/drawing/2014/main" id="{79B93708-D718-C1F2-3D40-1CEE5CF2ED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8994" y="2092700"/>
            <a:ext cx="2955748" cy="294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A8F9BF-9143-3D87-7928-57E5478C6144}"/>
              </a:ext>
            </a:extLst>
          </p:cNvPr>
          <p:cNvSpPr txBox="1"/>
          <p:nvPr/>
        </p:nvSpPr>
        <p:spPr>
          <a:xfrm>
            <a:off x="537882" y="5825010"/>
            <a:ext cx="3851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uh.edu</a:t>
            </a:r>
            <a:r>
              <a:rPr lang="en-US" sz="3600" b="1" dirty="0">
                <a:solidFill>
                  <a:schemeClr val="bg1"/>
                </a:solidFill>
              </a:rPr>
              <a:t>/wow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0647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4000">
        <p:fade/>
      </p:transition>
    </mc:Choice>
    <mc:Fallback>
      <p:transition spd="med" advClick="0" advTm="14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EB361A-871C-CC2C-33A7-80D27EFA5D73}"/>
              </a:ext>
            </a:extLst>
          </p:cNvPr>
          <p:cNvSpPr txBox="1"/>
          <p:nvPr/>
        </p:nvSpPr>
        <p:spPr>
          <a:xfrm>
            <a:off x="5066852" y="1977803"/>
            <a:ext cx="69173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Tuesday, 8/20, 4 – 8 pm</a:t>
            </a:r>
          </a:p>
          <a:p>
            <a:r>
              <a:rPr lang="en-US" sz="3200" dirty="0">
                <a:solidFill>
                  <a:schemeClr val="bg1"/>
                </a:solidFill>
              </a:rPr>
              <a:t>Student Center South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Anime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Cosplay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Game stations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Student vendors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Free food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E-sports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7132BB-DF10-6D82-6128-CBAC621ADAB4}"/>
              </a:ext>
            </a:extLst>
          </p:cNvPr>
          <p:cNvSpPr txBox="1"/>
          <p:nvPr/>
        </p:nvSpPr>
        <p:spPr>
          <a:xfrm>
            <a:off x="3130474" y="374073"/>
            <a:ext cx="87013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Tuesday Evening</a:t>
            </a:r>
          </a:p>
        </p:txBody>
      </p:sp>
      <p:pic>
        <p:nvPicPr>
          <p:cNvPr id="4" name="Picture 3" descr="A person standing in front of a video game machine&#10;&#10;Description automatically generated">
            <a:extLst>
              <a:ext uri="{FF2B5EF4-FFF2-40B4-BE49-F238E27FC236}">
                <a16:creationId xmlns:a16="http://schemas.microsoft.com/office/drawing/2014/main" id="{C4E2F4FD-F4F9-BBC0-BF5D-522CD8D015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24" y="2161587"/>
            <a:ext cx="3433996" cy="3663424"/>
          </a:xfrm>
          <a:prstGeom prst="rect">
            <a:avLst/>
          </a:prstGeom>
        </p:spPr>
      </p:pic>
      <p:pic>
        <p:nvPicPr>
          <p:cNvPr id="5" name="Picture 4" descr="A sign on the grass&#10;&#10;Description automatically generated">
            <a:extLst>
              <a:ext uri="{FF2B5EF4-FFF2-40B4-BE49-F238E27FC236}">
                <a16:creationId xmlns:a16="http://schemas.microsoft.com/office/drawing/2014/main" id="{7B1D6BCE-AC77-1D3F-EB4B-83164F94BA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818" y="396964"/>
            <a:ext cx="2318406" cy="2616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3C63AB-8323-7246-3CC0-52330CAF8BE1}"/>
              </a:ext>
            </a:extLst>
          </p:cNvPr>
          <p:cNvSpPr txBox="1"/>
          <p:nvPr/>
        </p:nvSpPr>
        <p:spPr>
          <a:xfrm>
            <a:off x="1101712" y="5862714"/>
            <a:ext cx="3851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uh.edu</a:t>
            </a:r>
            <a:r>
              <a:rPr lang="en-US" sz="3600" b="1" dirty="0">
                <a:solidFill>
                  <a:schemeClr val="bg1"/>
                </a:solidFill>
              </a:rPr>
              <a:t>/wow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92186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4000">
        <p:fade/>
      </p:transition>
    </mc:Choice>
    <mc:Fallback>
      <p:transition spd="med" advClick="0" advTm="14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EB361A-871C-CC2C-33A7-80D27EFA5D73}"/>
              </a:ext>
            </a:extLst>
          </p:cNvPr>
          <p:cNvSpPr txBox="1"/>
          <p:nvPr/>
        </p:nvSpPr>
        <p:spPr>
          <a:xfrm>
            <a:off x="5066852" y="1977803"/>
            <a:ext cx="69173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Wednesday &amp; Thursday, 8/21 &amp; 8/22</a:t>
            </a:r>
          </a:p>
          <a:p>
            <a:r>
              <a:rPr lang="en-US" sz="3200" dirty="0">
                <a:solidFill>
                  <a:schemeClr val="bg1"/>
                </a:solidFill>
              </a:rPr>
              <a:t>4-6 pm: Student Center South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Get connected to hundreds of student organizations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Free food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Prizes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7132BB-DF10-6D82-6128-CBAC621ADAB4}"/>
              </a:ext>
            </a:extLst>
          </p:cNvPr>
          <p:cNvSpPr txBox="1"/>
          <p:nvPr/>
        </p:nvSpPr>
        <p:spPr>
          <a:xfrm>
            <a:off x="537882" y="374073"/>
            <a:ext cx="1129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Wednesday &amp; Thursday</a:t>
            </a:r>
          </a:p>
        </p:txBody>
      </p:sp>
      <p:pic>
        <p:nvPicPr>
          <p:cNvPr id="3" name="Picture 2" descr="Two women posing for a picture&#10;&#10;Description automatically generated">
            <a:extLst>
              <a:ext uri="{FF2B5EF4-FFF2-40B4-BE49-F238E27FC236}">
                <a16:creationId xmlns:a16="http://schemas.microsoft.com/office/drawing/2014/main" id="{649C4E29-B76A-3D5F-0586-542D81453E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82" y="1820623"/>
            <a:ext cx="4018258" cy="40182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215954-8497-1163-86CA-2A5D37BC665A}"/>
              </a:ext>
            </a:extLst>
          </p:cNvPr>
          <p:cNvSpPr txBox="1"/>
          <p:nvPr/>
        </p:nvSpPr>
        <p:spPr>
          <a:xfrm>
            <a:off x="537882" y="5825010"/>
            <a:ext cx="3851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uh.edu</a:t>
            </a:r>
            <a:r>
              <a:rPr lang="en-US" sz="3600" b="1" dirty="0">
                <a:solidFill>
                  <a:schemeClr val="bg1"/>
                </a:solidFill>
              </a:rPr>
              <a:t>/wow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00416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4000">
        <p:fade/>
      </p:transition>
    </mc:Choice>
    <mc:Fallback>
      <p:transition spd="med" advClick="0" advTm="14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EB361A-871C-CC2C-33A7-80D27EFA5D73}"/>
              </a:ext>
            </a:extLst>
          </p:cNvPr>
          <p:cNvSpPr txBox="1"/>
          <p:nvPr/>
        </p:nvSpPr>
        <p:spPr>
          <a:xfrm>
            <a:off x="5039125" y="1660584"/>
            <a:ext cx="624691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Thursday, 8/22, 8-11 pm: Lynn </a:t>
            </a:r>
            <a:r>
              <a:rPr lang="en-US" sz="3200" dirty="0" err="1">
                <a:solidFill>
                  <a:schemeClr val="bg1"/>
                </a:solidFill>
              </a:rPr>
              <a:t>Eusan</a:t>
            </a:r>
            <a:r>
              <a:rPr lang="en-US" sz="3200" dirty="0">
                <a:solidFill>
                  <a:schemeClr val="bg1"/>
                </a:solidFill>
              </a:rPr>
              <a:t> Park (or Student Center if raining or extreme heat)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Electronic dance music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Glow items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Glow paint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Free food &amp; giveaways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7132BB-DF10-6D82-6128-CBAC621ADAB4}"/>
              </a:ext>
            </a:extLst>
          </p:cNvPr>
          <p:cNvSpPr txBox="1"/>
          <p:nvPr/>
        </p:nvSpPr>
        <p:spPr>
          <a:xfrm>
            <a:off x="537882" y="374073"/>
            <a:ext cx="1129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Thursday Night</a:t>
            </a:r>
          </a:p>
        </p:txBody>
      </p:sp>
      <p:pic>
        <p:nvPicPr>
          <p:cNvPr id="4" name="Picture 3" descr="A group of people holding sticks&#10;&#10;Description automatically generated">
            <a:extLst>
              <a:ext uri="{FF2B5EF4-FFF2-40B4-BE49-F238E27FC236}">
                <a16:creationId xmlns:a16="http://schemas.microsoft.com/office/drawing/2014/main" id="{6E534BF5-6057-4859-70DF-47CEEEE9C6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82" y="1620772"/>
            <a:ext cx="4180751" cy="4204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7356B5-C218-6451-15AC-2891905241D0}"/>
              </a:ext>
            </a:extLst>
          </p:cNvPr>
          <p:cNvSpPr txBox="1"/>
          <p:nvPr/>
        </p:nvSpPr>
        <p:spPr>
          <a:xfrm>
            <a:off x="537882" y="5871380"/>
            <a:ext cx="3851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uh.edu</a:t>
            </a:r>
            <a:r>
              <a:rPr lang="en-US" sz="3600" b="1" dirty="0">
                <a:solidFill>
                  <a:schemeClr val="bg1"/>
                </a:solidFill>
              </a:rPr>
              <a:t>/wow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56719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4000">
        <p:fade/>
      </p:transition>
    </mc:Choice>
    <mc:Fallback>
      <p:transition spd="med" advClick="0" advTm="14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A81D4-7E55-1F43-E3EE-D2B0C77C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0DFF14-5C99-3640-7BC8-9FE91871B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38509" y="281375"/>
            <a:ext cx="7676657" cy="1076370"/>
          </a:xfrm>
        </p:spPr>
        <p:txBody>
          <a:bodyPr/>
          <a:lstStyle/>
          <a:p>
            <a:r>
              <a:rPr lang="en-US" sz="8800" b="1" dirty="0">
                <a:latin typeface="Trebuchet MS"/>
              </a:rPr>
              <a:t>Cage Rage </a:t>
            </a:r>
            <a:r>
              <a:rPr lang="en-US" sz="8800" b="1" u="sng" dirty="0">
                <a:latin typeface="Trebuchet MS"/>
              </a:rPr>
              <a:t>This Friday</a:t>
            </a:r>
            <a:r>
              <a:rPr lang="en-US" sz="8800" b="1" dirty="0">
                <a:latin typeface="Trebuchet MS"/>
              </a:rPr>
              <a:t>!!!</a:t>
            </a:r>
            <a:endParaRPr lang="en-US" sz="44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75669-880B-53CC-D85D-4DF4651CA9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4780" y="5836667"/>
            <a:ext cx="3730238" cy="380120"/>
          </a:xfrm>
        </p:spPr>
        <p:txBody>
          <a:bodyPr>
            <a:noAutofit/>
          </a:bodyPr>
          <a:lstStyle/>
          <a:p>
            <a:r>
              <a:rPr lang="en-US" sz="1600" dirty="0">
                <a:latin typeface="Crimson Roman"/>
              </a:rPr>
              <a:t>Image Source: University of Houston Athletics &amp; UH Calendar &amp; UH Weeks of Welcome Website</a:t>
            </a:r>
          </a:p>
        </p:txBody>
      </p:sp>
      <p:pic>
        <p:nvPicPr>
          <p:cNvPr id="2050" name="Picture 2" descr="May be an image of football and text">
            <a:extLst>
              <a:ext uri="{FF2B5EF4-FFF2-40B4-BE49-F238E27FC236}">
                <a16:creationId xmlns:a16="http://schemas.microsoft.com/office/drawing/2014/main" id="{9F5AC799-9BFA-EA57-5ADC-D7FCCD6E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3838" y="0"/>
            <a:ext cx="2438399" cy="30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udents at Cage Rage">
            <a:extLst>
              <a:ext uri="{FF2B5EF4-FFF2-40B4-BE49-F238E27FC236}">
                <a16:creationId xmlns:a16="http://schemas.microsoft.com/office/drawing/2014/main" id="{5DC909D1-42EC-6B4E-B6A7-79BFC21AB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699485"/>
            <a:ext cx="2932529" cy="254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397AA-8220-C5D6-FFCB-03E2E00797CD}"/>
              </a:ext>
            </a:extLst>
          </p:cNvPr>
          <p:cNvSpPr txBox="1"/>
          <p:nvPr/>
        </p:nvSpPr>
        <p:spPr>
          <a:xfrm>
            <a:off x="4554780" y="3047999"/>
            <a:ext cx="7074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August 23rd, 6:30 – 9:30 pm, TDECU Stadium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DJ </a:t>
            </a:r>
            <a:r>
              <a:rPr lang="en-US" sz="24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Yobi</a:t>
            </a: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Yobz</a:t>
            </a:r>
            <a:endParaRPr lang="en-US" sz="24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Inflatables &amp;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Selfie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Prizes, Snacks, &amp; Drinks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Pep Rally w/Houston Cougar Football &amp; Fireworks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A3E7D5-C2E3-6877-DE17-9C3F24394599}"/>
              </a:ext>
            </a:extLst>
          </p:cNvPr>
          <p:cNvSpPr/>
          <p:nvPr/>
        </p:nvSpPr>
        <p:spPr>
          <a:xfrm>
            <a:off x="-4299" y="5672379"/>
            <a:ext cx="4242808" cy="1185619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Enter stadium through Gate 2 for FREE PARKING IN LOT 12A</a:t>
            </a:r>
          </a:p>
        </p:txBody>
      </p:sp>
      <p:pic>
        <p:nvPicPr>
          <p:cNvPr id="8" name="Picture 7" descr="A group of women posing for a picture&#10;&#10;Description automatically generated">
            <a:extLst>
              <a:ext uri="{FF2B5EF4-FFF2-40B4-BE49-F238E27FC236}">
                <a16:creationId xmlns:a16="http://schemas.microsoft.com/office/drawing/2014/main" id="{585D6815-C661-1D13-DBA4-19B4CEB81E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235" y="2943054"/>
            <a:ext cx="2291130" cy="2308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ED0EF9-6368-FD4D-A2E7-A73A96786DB6}"/>
              </a:ext>
            </a:extLst>
          </p:cNvPr>
          <p:cNvSpPr txBox="1"/>
          <p:nvPr/>
        </p:nvSpPr>
        <p:spPr>
          <a:xfrm>
            <a:off x="221611" y="5275436"/>
            <a:ext cx="4016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uh.edu</a:t>
            </a:r>
            <a:r>
              <a:rPr lang="en-US" sz="3600" b="1" dirty="0">
                <a:solidFill>
                  <a:schemeClr val="bg1"/>
                </a:solidFill>
              </a:rPr>
              <a:t>/wow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073808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14000">
        <p15:prstTrans prst="curtains"/>
      </p:transition>
    </mc:Choice>
    <mc:Fallback>
      <p:transition spd="slow" advClick="0" advTm="14000">
        <p:fade/>
      </p:transition>
    </mc:Fallback>
  </mc:AlternateContent>
</p:sld>
</file>

<file path=ppt/theme/theme1.xml><?xml version="1.0" encoding="utf-8"?>
<a:theme xmlns:a="http://schemas.openxmlformats.org/drawingml/2006/main" name="UH Brand Powerpoi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H_Powerpoint Template_1 Red" id="{7DAC7B07-DA80-924B-924C-B92499F8B5BF}" vid="{B26DC9E7-6E5A-C148-BE70-FF5A9A7D61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H_Powerpoint Template_1 Red" id="{7DAC7B07-DA80-924B-924C-B92499F8B5BF}" vid="{9334FE1F-D9B3-764F-AD4F-492832A2A29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D468496D992C488684D3A095B3AEE0" ma:contentTypeVersion="11" ma:contentTypeDescription="Create a new document." ma:contentTypeScope="" ma:versionID="e60eddc428a904b443fab3d138a961d5">
  <xsd:schema xmlns:xsd="http://www.w3.org/2001/XMLSchema" xmlns:xs="http://www.w3.org/2001/XMLSchema" xmlns:p="http://schemas.microsoft.com/office/2006/metadata/properties" xmlns:ns2="b49e5cd5-40fc-4820-8fb1-9d66d794e694" xmlns:ns3="395f9c27-4223-4340-85ea-faab58ee0da2" targetNamespace="http://schemas.microsoft.com/office/2006/metadata/properties" ma:root="true" ma:fieldsID="46cadb9b0e4785c21bccc96e1521a78f" ns2:_="" ns3:_="">
    <xsd:import namespace="b49e5cd5-40fc-4820-8fb1-9d66d794e694"/>
    <xsd:import namespace="395f9c27-4223-4340-85ea-faab58ee0d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9e5cd5-40fc-4820-8fb1-9d66d794e6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d3ec5fc-e53c-44b8-a5cd-ce895a24db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5f9c27-4223-4340-85ea-faab58ee0da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14584991-3268-4756-babe-8c00918954de}" ma:internalName="TaxCatchAll" ma:showField="CatchAllData" ma:web="395f9c27-4223-4340-85ea-faab58ee0d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95f9c27-4223-4340-85ea-faab58ee0da2" xsi:nil="true"/>
    <lcf76f155ced4ddcb4097134ff3c332f xmlns="b49e5cd5-40fc-4820-8fb1-9d66d794e694">
      <Terms xmlns="http://schemas.microsoft.com/office/infopath/2007/PartnerControls"/>
    </lcf76f155ced4ddcb4097134ff3c332f>
    <SharedWithUsers xmlns="395f9c27-4223-4340-85ea-faab58ee0da2">
      <UserInfo>
        <DisplayName>Medrano, Ana I</DisplayName>
        <AccountId>16</AccountId>
        <AccountType/>
      </UserInfo>
      <UserInfo>
        <DisplayName>Johnson, Michele R</DisplayName>
        <AccountId>12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70D30F3-FAC1-4BA9-87E5-917FCF1B40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D45AFD-7D93-4B7E-AFEE-243674403A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9e5cd5-40fc-4820-8fb1-9d66d794e694"/>
    <ds:schemaRef ds:uri="395f9c27-4223-4340-85ea-faab58ee0d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9DC11C-FD62-4D0D-B45D-8C30FD52C0F4}">
  <ds:schemaRefs>
    <ds:schemaRef ds:uri="http://schemas.microsoft.com/office/2006/metadata/properties"/>
    <ds:schemaRef ds:uri="http://schemas.microsoft.com/office/infopath/2007/PartnerControls"/>
    <ds:schemaRef ds:uri="395f9c27-4223-4340-85ea-faab58ee0da2"/>
    <ds:schemaRef ds:uri="b49e5cd5-40fc-4820-8fb1-9d66d794e69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UH Brand Powerpoint</Template>
  <TotalTime>5325</TotalTime>
  <Words>531</Words>
  <Application>Microsoft Macintosh PowerPoint</Application>
  <PresentationFormat>Widescreen</PresentationFormat>
  <Paragraphs>95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Crimson Roman</vt:lpstr>
      <vt:lpstr>League Gothic</vt:lpstr>
      <vt:lpstr>MiloOT-Bold</vt:lpstr>
      <vt:lpstr>MiloOT-MediIta</vt:lpstr>
      <vt:lpstr>Source Sans Pro</vt:lpstr>
      <vt:lpstr>Trebuchet MS</vt:lpstr>
      <vt:lpstr>UH Brand Powerpoint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Jordan, Erica</cp:lastModifiedBy>
  <cp:revision>805</cp:revision>
  <dcterms:created xsi:type="dcterms:W3CDTF">2023-10-10T19:19:00Z</dcterms:created>
  <dcterms:modified xsi:type="dcterms:W3CDTF">2024-08-19T02:07:11Z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0x0101003FD468496D992C488684D3A095B3AEE0</vt:lpwstr>
  </property>
  <property fmtid="{D5CDD505-2E9C-101B-9397-08002B2CF9AE}" pid="3" name="MediaServiceImageTags">
    <vt:lpwstr/>
  </property>
</Properties>
</file>